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1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418471-EF00-467F-ABA0-B5C72C31F6CD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B32468-B3ED-4C1B-97D4-3F4415D8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Biomolecules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Notes pages 59-63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8764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254614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648200"/>
            <a:ext cx="504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685800"/>
            <a:ext cx="1971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00400" y="152400"/>
            <a:ext cx="222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protein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6"/>
            <a:ext cx="6705600" cy="3671943"/>
          </a:xfrm>
        </p:spPr>
        <p:txBody>
          <a:bodyPr/>
          <a:lstStyle/>
          <a:p>
            <a:r>
              <a:rPr lang="en-US" sz="3600" dirty="0" smtClean="0"/>
              <a:t>What do they do for our bodies?</a:t>
            </a:r>
          </a:p>
          <a:p>
            <a:pPr lvl="1"/>
            <a:r>
              <a:rPr lang="en-US" sz="3200" dirty="0" smtClean="0"/>
              <a:t>Contain genetic information (DNA)</a:t>
            </a:r>
          </a:p>
          <a:p>
            <a:r>
              <a:rPr lang="en-US" dirty="0"/>
              <a:t> </a:t>
            </a:r>
            <a:r>
              <a:rPr lang="en-US" sz="3600" dirty="0" smtClean="0"/>
              <a:t>Where do we find them?  </a:t>
            </a:r>
          </a:p>
          <a:p>
            <a:pPr lvl="1"/>
            <a:r>
              <a:rPr lang="en-US" sz="3200" dirty="0" smtClean="0"/>
              <a:t>Biological parents, Every cell has a copy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academic.brooklyn.cuny.edu/biology/bio4fv/page/molecular%20biology/ds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2438400" cy="19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343400"/>
          </a:xfrm>
        </p:spPr>
        <p:txBody>
          <a:bodyPr/>
          <a:lstStyle/>
          <a:p>
            <a:r>
              <a:rPr lang="en-US" dirty="0" smtClean="0"/>
              <a:t>Use the information you have written above to answer the following questions.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The four major classes of organic compounds are:</a:t>
            </a:r>
          </a:p>
          <a:p>
            <a:pPr marL="1097280" lvl="2" indent="-457200"/>
            <a:r>
              <a:rPr lang="en-US" dirty="0" smtClean="0"/>
              <a:t>Carbohydrates</a:t>
            </a:r>
            <a:r>
              <a:rPr lang="en-US" dirty="0"/>
              <a:t>, lipids, proteins and nucleic acids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Fats are lipids that store</a:t>
            </a:r>
          </a:p>
          <a:p>
            <a:pPr marL="1097280" lvl="2" indent="-457200"/>
            <a:r>
              <a:rPr lang="en-US" dirty="0" smtClean="0"/>
              <a:t>Energy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What roles do proteins play in organisms?</a:t>
            </a:r>
          </a:p>
          <a:p>
            <a:pPr marL="1097280" lvl="2" indent="-457200"/>
            <a:r>
              <a:rPr lang="en-US" dirty="0" smtClean="0"/>
              <a:t>Build and Repair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biomolecules contain the element:  </a:t>
            </a:r>
          </a:p>
          <a:p>
            <a:pPr lvl="2"/>
            <a:r>
              <a:rPr lang="en-US" sz="3600" dirty="0" smtClean="0"/>
              <a:t>carbon</a:t>
            </a:r>
          </a:p>
          <a:p>
            <a:endParaRPr lang="en-US" sz="3200" dirty="0" smtClean="0"/>
          </a:p>
        </p:txBody>
      </p:sp>
      <p:pic>
        <p:nvPicPr>
          <p:cNvPr id="1026" name="Picture 2" descr="http://www.hk-phy.org/articles/laser/c-atom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they do for our bodies?</a:t>
            </a:r>
          </a:p>
          <a:p>
            <a:pPr lvl="1"/>
            <a:r>
              <a:rPr lang="en-US" sz="2400" b="1" i="1" u="sng" dirty="0" smtClean="0"/>
              <a:t>Energy</a:t>
            </a:r>
            <a:r>
              <a:rPr lang="en-US" sz="2400" dirty="0"/>
              <a:t>, Structure, Cell Identification</a:t>
            </a:r>
            <a:endParaRPr lang="en-US" sz="2400" b="1" i="1" u="sng" dirty="0"/>
          </a:p>
          <a:p>
            <a:r>
              <a:rPr lang="en-US" dirty="0" smtClean="0"/>
              <a:t>Where do we find them in our foods?</a:t>
            </a:r>
          </a:p>
          <a:p>
            <a:pPr lvl="1"/>
            <a:r>
              <a:rPr lang="en-US" sz="2400" dirty="0" smtClean="0"/>
              <a:t>Fruit, Vegetables, Pasta, Bread, Soft Drinks</a:t>
            </a:r>
          </a:p>
          <a:p>
            <a:r>
              <a:rPr lang="en-US" dirty="0"/>
              <a:t> </a:t>
            </a:r>
            <a:r>
              <a:rPr lang="en-US" dirty="0" smtClean="0"/>
              <a:t>Basic Shape:</a:t>
            </a:r>
          </a:p>
          <a:p>
            <a:pPr lvl="1"/>
            <a:r>
              <a:rPr lang="en-US" sz="2400" dirty="0" smtClean="0"/>
              <a:t>C,H,O (1:2:1); Ring Shape</a:t>
            </a:r>
            <a:endParaRPr lang="en-US" sz="2400" dirty="0"/>
          </a:p>
          <a:p>
            <a:r>
              <a:rPr lang="en-US" dirty="0" smtClean="0"/>
              <a:t>Repeating Molecule:</a:t>
            </a:r>
          </a:p>
          <a:p>
            <a:pPr lvl="1"/>
            <a:r>
              <a:rPr lang="en-US" sz="2400" dirty="0" smtClean="0"/>
              <a:t>Monosaccharide (sugar</a:t>
            </a:r>
            <a:r>
              <a:rPr lang="en-US" sz="2400" dirty="0" smtClean="0"/>
              <a:t>)</a:t>
            </a:r>
          </a:p>
          <a:p>
            <a:r>
              <a:rPr lang="en-US" sz="2600" dirty="0" smtClean="0"/>
              <a:t>Example: Glucose (C</a:t>
            </a:r>
            <a:r>
              <a:rPr lang="en-US" sz="2600" baseline="-25000" dirty="0" smtClean="0"/>
              <a:t>6</a:t>
            </a:r>
            <a:r>
              <a:rPr lang="en-US" sz="2600" dirty="0" smtClean="0"/>
              <a:t>H</a:t>
            </a:r>
            <a:r>
              <a:rPr lang="en-US" sz="2600" baseline="-25000" dirty="0" smtClean="0"/>
              <a:t>12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6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hQQEBIPEhQUDxIVEhQYFhUVFxUUFBUYFxQVFBwUFxgaHScgGB4kHBQUHy8gJCcqLjgtFR42ODAqNSgsLCwBCQoKBQUFDQUFDSkYEhgpKSkpKSkpKSkpKSkpKSkpKSkpKSkpKSkpKSkpKSkpKSkpKSkpKSkpKSkpKSkpKSkpKf/AABEIAJUAfgMBIgACEQEDEQH/xAAbAAEAAgMBAQAAAAAAAAAAAAAABQYBAwQCB//EADwQAAIBAwIDBQILCAMBAAAAAAECAwAEERIhBRMxBhQiQVFhgQcWIyQyQlJxkZTTM1NUc5OhsdI1s7QV/8QAFAEBAAAAAAAAAAAAAAAAAAAAAP/EABQRAQAAAAAAAAAAAAAAAAAAAAD/2gAMAwEAAhEDEQA/APt1KUoFKUoFKVjNBmlM0oFKxms0ClKUClKUClKUClKUClKUHLxW+EEEs5BYRRO5A6kIpcge3aoOa5vYomndrdxypHaNVdeViNnXS5c83BAByFznIx0qxTRB1KkBgQQQdwQdiCPMVWLXs9DK0tuZbmRLf5NY3cFI+ZBkFNsuQkuAXJxn30Hqw7YrNLaRod5I3aXVHKmNMQfwlwBjUfbt+NdvEeKSSSRQWzRjmI8jSsOaqojImFVWGtizjqcAKevSs8V4GrRJiPvBhidUiZgFlzHy9DkjGCB19p69Kj+E9lcxKzK1ncCWVw0JjXTzMalRRqTlnSo0sD9AE770GlO1zQ3QtbrR4RJqeOOQ8zwxPGyouops7hgcjK7HfFTfZri3eonl2xz50XCsuVSVkUkNuDhfOvPDuzUcMgmDSPLiTU7tlpDJywWc43IESAYwABgCu7h/D1hDquTqlkkOTneRy592ScUHVSlKBSlKBSlKBWq5uljAZ2CAsq5JwMsQqj7ySB7621C9rrR5bcJHqD94tiCoDMoE6EuA2x0gE7+lBKi6TWYtQ1hQxXPiCsWUNj0JVh7jW2q7wnhs0V9M8kklwrW0AWR0jQZEs5KDQqgkBgen1qsBcCg9Zqr2fHLeC8v1mnhhYzQkCSREJHdYRkBiNsg1tPE5L0lLU8qDOGusA6sZBFsDsx6jmkaRjbX5eey3DEhnvokHhWeH6WWYk2sJLMzZLMSSSTvvQd/xusv4y1/rxf7Vj432X8Za/wBeL/apTkj0H4CnKHoPwFBF/G+y/jLX+vF/tWH7W2hVilxDLpR3KxyRyPpRSzEKpJOwNSvKHoPwFeLizR0ZGUMrKVYeoYYI94JHvoIKHjdynKlnhiSGV40AR2aWIykKnMyulgWZQdPQt9brViU1X4uy7/JrJcyTQxMGiRkQHUn7MyuN5dBwR0yQCcmvdrxt4nW3vAsbMQscy5EE58hvvE5/dsTn6rNQTxqDuuPycySO3tzc8rAkbmLGAxUPy01Z1tpZSeg8QGcnabzVdvrGaCV3t5oYluZFysyM+JtATXHpZc5WMHQ22UzkZNB18N7SxzsQvhXkxSgsQpIkaVdJU7hlMRB9p9ldvCeIC4ginA0iSNXAJzjUM4yOtQ1n2IhVsyJHcKIIo15sauwKvK7Pkj6xlzgelS3BOH93tobfIblRImQMA6QBkDyoO6mKUoK7wji6QWfOmfA59wuTqZie8yqqKoyzk4ACgE+lYHD5L46rpTDb9VtSRqk9tyRtjb9iDj7RboIHs8wt2NzdAtEZ7gQTkkx2wa5kUxOvSIsc/Lbg5wSNs39DsKDCRhRgAAAbAeQHkK4OHWDRz3UhIKyyRsuDuAsEcRz6boa3cZv+7281xjVyopJNOcZ0Iz4z5Z04zUDLNc2whmkuFnEkiI8eiNEUzHCtCQNXhJGzlsqCdjQWrNKpvCu1kk3/AM1dEyGYDmvJDy43+bNJ4WO27AEY9vlVyFApSvE58LeWxoPdabuzSVGjkVZEYYZWAZWHoQetU7hXHriSPhYeOWMSOgeVniIl+bSvghWLbsobceVXcUFcEc1juge7tR9TJe4gGw8BO86Dfwk6xjYtsA4rfpOLGWJlkRr2LDKcg+CYH3joR5VPzuFUsxAAGSScAAb5JPQe2qJc6Zby1ubeNo4GvE1y5Kpcty5QHSPzx++OnVgDxCgv4pWBWaBTNKiu0F+8SxJFpEs0yxqzjKJlWcuVBBbARsLkZONwM0GnsvGGtMEAgzXQIO4INzNsfUVzmwlsctbKZ7bqbbPjj65NsWO48+UTjbwkdDHXXEZuH4gZ0mRikiskQVwDdQxyoY486i3eMqyjOSRjzqX4Vx3vF1LEodY0t4WAkikhfU8k4JxIoJGETy9aCRseIR3MXMjYSI2R08xsUZTurDcFSMjG4qE4RwSDnzIqP82cJGGlkkjTmQrITFGzER7SFdug6YFdvEeAnmG5tmEFwcasgmKfHRZlHX0DjxD2jaobgnaIJcXvOhnikM0WpEhmnCkWsQ2eJCpBxkHY4PQUFkj4NGot1C7W+OVufDiMxDz38JI3rvFQ3xsh+xdfk7z9Knxsh+xdfk7z9Kgmawy5GKh/jZD9i6/J3n6VPjZD9i6/J3f6VB4s1U3L2vLQR2sdu8OBjQXWdDjfbCpgfea7OK8Yjt1UuSzMdMcaAtJI2Pooo3P+B1JAqtW/GpJb66FrE5dobUa545YY4gpuMs4cB2+lsqjffcYJqwcJ4CsJMrMZ7hhh5nxrI66EHSJPRF29cnJIccfBpLoiW9ChAcpag6o1Pk0x6TP54xoHkGPirb2hXxWfn89i/wCuapzFVO6v7hbu+WKPnKIIDvNy9BMcu6gqeuxz7BQWtTWajuzblrO2ZiWJgiJJOSSY1JJPmc+dSNArk4lw1LhDHIMrkEYJVlZTqV1ZcFWBAIIOa66UEND2ViGWYyzSFoiZJJGeT5JxIig9FUMAdIABPXNd6cPVZmnGdbRoh3ONKM7jb1zI2/3V1UoGKhOCD53xD+fD/wCSGpS+uuVFJJgnQjNgYBOlS2P7VDcPv41mR1yzXxEhGpSI9Fsm225GEA++gsGKYpSgYpilarq5WNGkY6VVSzH0CgsTt7AT7qCJsP8AkLz+RZ/5uam6qdpxdkm73JBJDHciGNWLoxUgvyuZGBmMuZcfSbBKg4zmpO27SK6Wjgb3JUBdSkpmGSbJx1wI8feaCZrULZQWbSMsAGOBlgNgD64yfxrbSg8QxBQFUBVAAAGwAAwAB5V7pSgUpSgUpSg57+25kUkYOkujLnrjUpXP96h7HshFA9rJGkUbQqVcogVpMxcvqB64O/pVgpQKUpQK0X1ossbxNkq6MrYODhlKnfy2Nb6UFaXgNy4jinmjeGJkYFEZZZTGQ0fMJYqoDBWOkblR0GRSw7FxwizKJEskDAvIsYVpPkJIiMjfcuG3z0qy0oFKUoFKUoFKUoFKUoFKUoFKBqUClKUClKUClKUClKUClKUClKUA1UuNfCFFbSzRcuSYwyW8chUxqqvcE8tcuwz03PQZ86tpr5zxzgd219PPFHbuuuBo1mhlcSGJPAS8ThBh2fDSAsuc9AtBiz7ctanis1yZZ4be9ijRRoLRrIo8IyQCAzeuanbn4QoI3u0dZFa1lgiIwpMjz50LHg+eN84xXPJ8HUc0V6ksj/PZUlk06RypExjQceIAjHiG+PbWJfgyik73zZppWuXgkZ/AjJJB9CSMqMDqdiCN6CRftgqtHE0Msc8txJDHE4VS5jXW0gbOkx6d9Wd89K4V+Eu3blBRIzyCTCeBXLRScp4l1MA8gb6oJyBkZyAZCbspzDbySTSSXFvIXjmIQHLJy2UoAF0keXXO+ajpfgzt2gFsWZosszKyxsTI8hdp1bTmOQlsZU4AAGNqDrPby3713XJz3gW5fw6eeU1iLGdR9NWMasD7rKpqAsux6Q3U1zHI6rOweSHwFDIABzAxGpc43AODVgAoFKUoFKUoM4rFKUClKUDFNFYpQZxWcVilAxWcVilBnFYxSlArOKxSgCs4pSg//9k="/>
          <p:cNvSpPr>
            <a:spLocks noChangeAspect="1" noChangeArrowheads="1"/>
          </p:cNvSpPr>
          <p:nvPr/>
        </p:nvSpPr>
        <p:spPr bwMode="auto">
          <a:xfrm>
            <a:off x="0" y="-677863"/>
            <a:ext cx="12001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BIPEhQUDxIVEhQYFhUVFxUUFBUYFxQVFBwUFxgaHScgGB4kHBQUHy8gJCcqLjgtFR42ODAqNSgsLCwBCQoKBQUFDQUFDSkYEhgpKSkpKSkpKSkpKSkpKSkpKSkpKSkpKSkpKSkpKSkpKSkpKSkpKSkpKSkpKSkpKSkpKf/AABEIAJUAfgMBIgACEQEDEQH/xAAbAAEAAgMBAQAAAAAAAAAAAAAABQYBAwQCB//EADwQAAIBAwIDBQILCAMBAAAAAAECAwAEERIhBRMxBhQiQVFhgQcWIyQyQlJxkZTTM1NUc5OhsdI1s7QV/8QAFAEBAAAAAAAAAAAAAAAAAAAAAP/EABQRAQAAAAAAAAAAAAAAAAAAAAD/2gAMAwEAAhEDEQA/APt1KUoFKUoFKVjNBmlM0oFKxms0ClKUClKUClKUClKUClKUHLxW+EEEs5BYRRO5A6kIpcge3aoOa5vYomndrdxypHaNVdeViNnXS5c83BAByFznIx0qxTRB1KkBgQQQdwQdiCPMVWLXs9DK0tuZbmRLf5NY3cFI+ZBkFNsuQkuAXJxn30Hqw7YrNLaRod5I3aXVHKmNMQfwlwBjUfbt+NdvEeKSSSRQWzRjmI8jSsOaqojImFVWGtizjqcAKevSs8V4GrRJiPvBhidUiZgFlzHy9DkjGCB19p69Kj+E9lcxKzK1ncCWVw0JjXTzMalRRqTlnSo0sD9AE770GlO1zQ3QtbrR4RJqeOOQ8zwxPGyouops7hgcjK7HfFTfZri3eonl2xz50XCsuVSVkUkNuDhfOvPDuzUcMgmDSPLiTU7tlpDJywWc43IESAYwABgCu7h/D1hDquTqlkkOTneRy592ScUHVSlKBSlKBSlKBWq5uljAZ2CAsq5JwMsQqj7ySB7621C9rrR5bcJHqD94tiCoDMoE6EuA2x0gE7+lBKi6TWYtQ1hQxXPiCsWUNj0JVh7jW2q7wnhs0V9M8kklwrW0AWR0jQZEs5KDQqgkBgen1qsBcCg9Zqr2fHLeC8v1mnhhYzQkCSREJHdYRkBiNsg1tPE5L0lLU8qDOGusA6sZBFsDsx6jmkaRjbX5eey3DEhnvokHhWeH6WWYk2sJLMzZLMSSSTvvQd/xusv4y1/rxf7Vj432X8Za/wBeL/apTkj0H4CnKHoPwFBF/G+y/jLX+vF/tWH7W2hVilxDLpR3KxyRyPpRSzEKpJOwNSvKHoPwFeLizR0ZGUMrKVYeoYYI94JHvoIKHjdynKlnhiSGV40AR2aWIykKnMyulgWZQdPQt9brViU1X4uy7/JrJcyTQxMGiRkQHUn7MyuN5dBwR0yQCcmvdrxt4nW3vAsbMQscy5EE58hvvE5/dsTn6rNQTxqDuuPycySO3tzc8rAkbmLGAxUPy01Z1tpZSeg8QGcnabzVdvrGaCV3t5oYluZFysyM+JtATXHpZc5WMHQ22UzkZNB18N7SxzsQvhXkxSgsQpIkaVdJU7hlMRB9p9ldvCeIC4ginA0iSNXAJzjUM4yOtQ1n2IhVsyJHcKIIo15sauwKvK7Pkj6xlzgelS3BOH93tobfIblRImQMA6QBkDyoO6mKUoK7wji6QWfOmfA59wuTqZie8yqqKoyzk4ACgE+lYHD5L46rpTDb9VtSRqk9tyRtjb9iDj7RboIHs8wt2NzdAtEZ7gQTkkx2wa5kUxOvSIsc/Lbg5wSNs39DsKDCRhRgAAAbAeQHkK4OHWDRz3UhIKyyRsuDuAsEcRz6boa3cZv+7281xjVyopJNOcZ0Iz4z5Z04zUDLNc2whmkuFnEkiI8eiNEUzHCtCQNXhJGzlsqCdjQWrNKpvCu1kk3/AM1dEyGYDmvJDy43+bNJ4WO27AEY9vlVyFApSvE58LeWxoPdabuzSVGjkVZEYYZWAZWHoQetU7hXHriSPhYeOWMSOgeVniIl+bSvghWLbsobceVXcUFcEc1juge7tR9TJe4gGw8BO86Dfwk6xjYtsA4rfpOLGWJlkRr2LDKcg+CYH3joR5VPzuFUsxAAGSScAAb5JPQe2qJc6Zby1ubeNo4GvE1y5Kpcty5QHSPzx++OnVgDxCgv4pWBWaBTNKiu0F+8SxJFpEs0yxqzjKJlWcuVBBbARsLkZONwM0GnsvGGtMEAgzXQIO4INzNsfUVzmwlsctbKZ7bqbbPjj65NsWO48+UTjbwkdDHXXEZuH4gZ0mRikiskQVwDdQxyoY486i3eMqyjOSRjzqX4Vx3vF1LEodY0t4WAkikhfU8k4JxIoJGETy9aCRseIR3MXMjYSI2R08xsUZTurDcFSMjG4qE4RwSDnzIqP82cJGGlkkjTmQrITFGzER7SFdug6YFdvEeAnmG5tmEFwcasgmKfHRZlHX0DjxD2jaobgnaIJcXvOhnikM0WpEhmnCkWsQ2eJCpBxkHY4PQUFkj4NGot1C7W+OVufDiMxDz38JI3rvFQ3xsh+xdfk7z9Knxsh+xdfk7z9Kgmawy5GKh/jZD9i6/J3n6VPjZD9i6/J3f6VB4s1U3L2vLQR2sdu8OBjQXWdDjfbCpgfea7OK8Yjt1UuSzMdMcaAtJI2Pooo3P+B1JAqtW/GpJb66FrE5dobUa545YY4gpuMs4cB2+lsqjffcYJqwcJ4CsJMrMZ7hhh5nxrI66EHSJPRF29cnJIccfBpLoiW9ChAcpag6o1Pk0x6TP54xoHkGPirb2hXxWfn89i/wCuapzFVO6v7hbu+WKPnKIIDvNy9BMcu6gqeuxz7BQWtTWajuzblrO2ZiWJgiJJOSSY1JJPmc+dSNArk4lw1LhDHIMrkEYJVlZTqV1ZcFWBAIIOa66UEND2ViGWYyzSFoiZJJGeT5JxIig9FUMAdIABPXNd6cPVZmnGdbRoh3ONKM7jb1zI2/3V1UoGKhOCD53xD+fD/wCSGpS+uuVFJJgnQjNgYBOlS2P7VDcPv41mR1yzXxEhGpSI9Fsm225GEA++gsGKYpSgYpilarq5WNGkY6VVSzH0CgsTt7AT7qCJsP8AkLz+RZ/5uam6qdpxdkm73JBJDHciGNWLoxUgvyuZGBmMuZcfSbBKg4zmpO27SK6Wjgb3JUBdSkpmGSbJx1wI8feaCZrULZQWbSMsAGOBlgNgD64yfxrbSg8QxBQFUBVAAAGwAAwAB5V7pSgUpSgUpSg57+25kUkYOkujLnrjUpXP96h7HshFA9rJGkUbQqVcogVpMxcvqB64O/pVgpQKUpQK0X1ossbxNkq6MrYODhlKnfy2Nb6UFaXgNy4jinmjeGJkYFEZZZTGQ0fMJYqoDBWOkblR0GRSw7FxwizKJEskDAvIsYVpPkJIiMjfcuG3z0qy0oFKUoFKUoFKUoFKUoFKUoFKBqUClKUClKUClKUClKUClKUClKUA1UuNfCFFbSzRcuSYwyW8chUxqqvcE8tcuwz03PQZ86tpr5zxzgd219PPFHbuuuBo1mhlcSGJPAS8ThBh2fDSAsuc9AtBiz7ctanis1yZZ4be9ijRRoLRrIo8IyQCAzeuanbn4QoI3u0dZFa1lgiIwpMjz50LHg+eN84xXPJ8HUc0V6ksj/PZUlk06RypExjQceIAjHiG+PbWJfgyik73zZppWuXgkZ/AjJJB9CSMqMDqdiCN6CRftgqtHE0Msc8txJDHE4VS5jXW0gbOkx6d9Wd89K4V+Eu3blBRIzyCTCeBXLRScp4l1MA8gb6oJyBkZyAZCbspzDbySTSSXFvIXjmIQHLJy2UoAF0keXXO+ajpfgzt2gFsWZosszKyxsTI8hdp1bTmOQlsZU4AAGNqDrPby3713XJz3gW5fw6eeU1iLGdR9NWMasD7rKpqAsux6Q3U1zHI6rOweSHwFDIABzAxGpc43AODVgAoFKUoFKUoM4rFKUClKUDFNFYpQZxWcVilAxWcVilBnFYxSlArOKxSgCs4pSg//9k="/>
          <p:cNvSpPr>
            <a:spLocks noChangeAspect="1" noChangeArrowheads="1"/>
          </p:cNvSpPr>
          <p:nvPr/>
        </p:nvSpPr>
        <p:spPr bwMode="auto">
          <a:xfrm>
            <a:off x="152400" y="-525463"/>
            <a:ext cx="12001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harvardforest.fas.harvard.edu/sites/harvardforest.fas.harvard.edu/files/leaves/glucose_molec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73" y="2511740"/>
            <a:ext cx="15049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23" y="448294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71229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3867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24400"/>
            <a:ext cx="4572000" cy="19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0"/>
            <a:ext cx="434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carbohydrates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2514600" cy="55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066800"/>
            <a:ext cx="20859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09800" y="0"/>
            <a:ext cx="434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carbohydrates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343400"/>
          </a:xfrm>
        </p:spPr>
        <p:txBody>
          <a:bodyPr/>
          <a:lstStyle/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What do they do for our bodies?</a:t>
            </a:r>
          </a:p>
          <a:p>
            <a:pPr lvl="1">
              <a:buClr>
                <a:srgbClr val="AA2B1E"/>
              </a:buClr>
            </a:pPr>
            <a:r>
              <a:rPr lang="en-US" sz="2400" b="1" i="1" u="sng" dirty="0" smtClean="0">
                <a:solidFill>
                  <a:prstClr val="black"/>
                </a:solidFill>
              </a:rPr>
              <a:t>Storing Energy</a:t>
            </a:r>
            <a:r>
              <a:rPr lang="en-US" sz="2400" dirty="0" smtClean="0">
                <a:solidFill>
                  <a:prstClr val="black"/>
                </a:solidFill>
              </a:rPr>
              <a:t>, Water Movement</a:t>
            </a:r>
            <a:endParaRPr lang="en-US" sz="2400" b="1" i="1" u="sng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Where do we find them in our foods?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Plant Oils, Animal Fats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 Basic Shape: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2 or 3 long chains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Repeating Molecule: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Fatty </a:t>
            </a:r>
            <a:r>
              <a:rPr lang="en-US" sz="2400" dirty="0" smtClean="0">
                <a:solidFill>
                  <a:prstClr val="black"/>
                </a:solidFill>
              </a:rPr>
              <a:t>Acid</a:t>
            </a:r>
          </a:p>
          <a:p>
            <a:pPr>
              <a:buClr>
                <a:srgbClr val="AA2B1E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Example: Triglyceride (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55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98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076" name="Picture 4" descr="http://www.m2c3.com/chemistry/VLI/M2_Topic2/lipid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2182" y="2297860"/>
            <a:ext cx="281611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Vs. Unsaturated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6196405" cy="41148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Saturated</a:t>
            </a:r>
            <a:r>
              <a:rPr lang="en-US" sz="3600" dirty="0" smtClean="0"/>
              <a:t>:  Animal fat, solid at room temperature, “toothpicks” can cause heart disease</a:t>
            </a:r>
          </a:p>
          <a:p>
            <a:r>
              <a:rPr lang="en-US" sz="3600" u="sng" dirty="0" smtClean="0"/>
              <a:t>Unsaturated</a:t>
            </a:r>
            <a:r>
              <a:rPr lang="en-US" sz="3600" dirty="0" smtClean="0"/>
              <a:t>:  Plant oils, liquid at room temperature, healthier for you</a:t>
            </a:r>
            <a:endParaRPr lang="en-US" sz="3600" dirty="0"/>
          </a:p>
        </p:txBody>
      </p:sp>
      <p:pic>
        <p:nvPicPr>
          <p:cNvPr id="4" name="Picture 2" descr="http://teacherweb.com/MS/RosaScott/BiochemistryWebQuest/lipid-molec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493975" cy="24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57400"/>
            <a:ext cx="3381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828800"/>
            <a:ext cx="2266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399"/>
            <a:ext cx="2209800" cy="42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029200"/>
            <a:ext cx="5857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00400" y="838200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lipids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What do they do for our bodies?</a:t>
            </a:r>
          </a:p>
          <a:p>
            <a:pPr lvl="1">
              <a:buClr>
                <a:srgbClr val="AA2B1E"/>
              </a:buClr>
            </a:pPr>
            <a:r>
              <a:rPr lang="en-US" sz="2400" b="1" i="1" u="sng" dirty="0" smtClean="0">
                <a:solidFill>
                  <a:prstClr val="black"/>
                </a:solidFill>
              </a:rPr>
              <a:t>Build, Repair</a:t>
            </a:r>
            <a:r>
              <a:rPr lang="en-US" sz="2400" dirty="0" smtClean="0">
                <a:solidFill>
                  <a:prstClr val="black"/>
                </a:solidFill>
              </a:rPr>
              <a:t>, Cell communication</a:t>
            </a:r>
            <a:endParaRPr lang="en-US" sz="2400" b="1" i="1" u="sng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Where do we </a:t>
            </a:r>
            <a:r>
              <a:rPr lang="en-US" dirty="0" smtClean="0">
                <a:solidFill>
                  <a:prstClr val="black"/>
                </a:solidFill>
              </a:rPr>
              <a:t>find </a:t>
            </a:r>
            <a:r>
              <a:rPr lang="en-US" dirty="0">
                <a:solidFill>
                  <a:prstClr val="black"/>
                </a:solidFill>
              </a:rPr>
              <a:t>them in our foods?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Lean Meat, Beans, Nuts, Dairy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 Basic Shape: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Beaded Necklace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Repeating Molecule:</a:t>
            </a:r>
          </a:p>
          <a:p>
            <a:pPr lvl="1">
              <a:buClr>
                <a:srgbClr val="AA2B1E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Amino </a:t>
            </a:r>
            <a:r>
              <a:rPr lang="en-US" sz="2400" dirty="0" smtClean="0">
                <a:solidFill>
                  <a:prstClr val="black"/>
                </a:solidFill>
              </a:rPr>
              <a:t>Acid</a:t>
            </a:r>
          </a:p>
          <a:p>
            <a:pPr>
              <a:buClr>
                <a:srgbClr val="AA2B1E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Example: Collagen (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5978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9285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1835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1941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31</a:t>
            </a:r>
            <a:r>
              <a:rPr lang="en-US" sz="2800" dirty="0" smtClean="0"/>
              <a:t>)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124" name="Picture 4" descr="http://www.vivo.colostate.edu/hbooks/molecules/amin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70" y="1416390"/>
            <a:ext cx="2571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c/c1/Protein-primary-structure.png/300px-Protein-primary-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2664"/>
            <a:ext cx="2857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286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Brush Script MT</vt:lpstr>
      <vt:lpstr>Constantia</vt:lpstr>
      <vt:lpstr>Franklin Gothic Book</vt:lpstr>
      <vt:lpstr>Rage Italic</vt:lpstr>
      <vt:lpstr>Pushpin</vt:lpstr>
      <vt:lpstr>Biomolecules</vt:lpstr>
      <vt:lpstr>Biomolecules</vt:lpstr>
      <vt:lpstr>Carbohydrates:</vt:lpstr>
      <vt:lpstr>PowerPoint Presentation</vt:lpstr>
      <vt:lpstr>PowerPoint Presentation</vt:lpstr>
      <vt:lpstr>Lipids:</vt:lpstr>
      <vt:lpstr>Saturated Vs. Unsaturated</vt:lpstr>
      <vt:lpstr>PowerPoint Presentation</vt:lpstr>
      <vt:lpstr>Proteins</vt:lpstr>
      <vt:lpstr>PowerPoint Presentation</vt:lpstr>
      <vt:lpstr>Nucleic Acids</vt:lpstr>
      <vt:lpstr>Review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Biomolecules</dc:title>
  <dc:creator> </dc:creator>
  <cp:lastModifiedBy>Allen, AJ</cp:lastModifiedBy>
  <cp:revision>8</cp:revision>
  <dcterms:created xsi:type="dcterms:W3CDTF">2011-10-12T11:31:30Z</dcterms:created>
  <dcterms:modified xsi:type="dcterms:W3CDTF">2013-10-14T18:43:49Z</dcterms:modified>
</cp:coreProperties>
</file>